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304" r:id="rId5"/>
    <p:sldId id="305" r:id="rId6"/>
    <p:sldId id="306" r:id="rId7"/>
    <p:sldId id="335" r:id="rId8"/>
    <p:sldId id="376" r:id="rId9"/>
    <p:sldId id="3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ith Halvarsson" initials="EH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B6E1F4"/>
    <a:srgbClr val="5B9BD5"/>
    <a:srgbClr val="92D1D8"/>
    <a:srgbClr val="AFDDF4"/>
    <a:srgbClr val="EBEFFF"/>
    <a:srgbClr val="F8F8F2"/>
    <a:srgbClr val="F1F1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6" autoAdjust="0"/>
    <p:restoredTop sz="59080" autoAdjust="0"/>
  </p:normalViewPr>
  <p:slideViewPr>
    <p:cSldViewPr snapToGrid="0">
      <p:cViewPr varScale="1">
        <p:scale>
          <a:sx n="65" d="100"/>
          <a:sy n="65" d="100"/>
        </p:scale>
        <p:origin x="120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7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628B5-0BB4-4439-96CE-B059953ECF75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05B76-8699-450F-AF62-CDE21B60DA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31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266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059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148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Roles</a:t>
            </a:r>
            <a:r>
              <a:rPr lang="en-GB" baseline="0" dirty="0" smtClean="0"/>
              <a:t> and responsibilities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Senior staff &amp; practitioners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Be explicit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dirty="0" smtClean="0"/>
              <a:t>Training -</a:t>
            </a:r>
            <a:r>
              <a:rPr lang="en-GB" baseline="0" dirty="0" smtClean="0"/>
              <a:t> </a:t>
            </a:r>
            <a:r>
              <a:rPr lang="en-GB" dirty="0" smtClean="0"/>
              <a:t>allowance facilitated by senior staff, identification/drive for training opportunities by practitioner staff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05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50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Records management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Put in an EDRMS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Versioning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Retain all published versions – word docs and PDFs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Publish PDF from Adobe Acrobat – including tab order (couldn’t do this at Cambridge)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No centralised record keeping – so trick was to include file name in document </a:t>
            </a:r>
          </a:p>
          <a:p>
            <a:pPr marL="171450" indent="-171450">
              <a:buFont typeface="Arial" charset="0"/>
              <a:buChar char="•"/>
            </a:pPr>
            <a:r>
              <a:rPr lang="en-GB" b="0" baseline="0" dirty="0" smtClean="0"/>
              <a:t>CUL published in two places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879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255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6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585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38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00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247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5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42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5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87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71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97FE-1D25-4904-9F64-20771742A26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9ABD3-8178-43E0-BCF1-0B46C5C8E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04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10102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b="1" dirty="0" smtClean="0"/>
              <a:t>Part 6</a:t>
            </a:r>
            <a:br>
              <a:rPr lang="en-GB" sz="5400" b="1" dirty="0" smtClean="0"/>
            </a:br>
            <a:r>
              <a:rPr lang="en-GB" sz="5400" dirty="0" smtClean="0"/>
              <a:t>Governance</a:t>
            </a:r>
            <a:endParaRPr lang="en-GB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387" y="3815642"/>
            <a:ext cx="3057225" cy="25456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11644" y="6540240"/>
            <a:ext cx="21561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CC BY 2.5 Denmark, Digital </a:t>
            </a:r>
            <a:r>
              <a:rPr lang="en-GB" sz="1050" dirty="0" err="1" smtClean="0"/>
              <a:t>Bevaring</a:t>
            </a:r>
            <a:r>
              <a:rPr lang="en-GB" sz="1050" dirty="0" smtClean="0"/>
              <a:t>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68501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6362398" y="1085739"/>
            <a:ext cx="3279773" cy="31847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32125" y="642387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2848708" y="2285998"/>
            <a:ext cx="3350242" cy="3641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002284" y="4030618"/>
            <a:ext cx="2200997" cy="21371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83760" y="1375501"/>
            <a:ext cx="1875354" cy="1820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10203281" y="861646"/>
            <a:ext cx="1336104" cy="1297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4042909" y="441542"/>
            <a:ext cx="961839" cy="933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314696" y="1043353"/>
            <a:ext cx="961839" cy="9339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5784046" y="441541"/>
            <a:ext cx="961839" cy="933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960887" y="296661"/>
            <a:ext cx="961839" cy="93395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115671" y="2285998"/>
            <a:ext cx="1362635" cy="65442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>
            <a:off x="1957047" y="1510333"/>
            <a:ext cx="1357649" cy="32041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636074" y="1500699"/>
            <a:ext cx="661517" cy="2674801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02330" y="903407"/>
            <a:ext cx="2124110" cy="107390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05608" y="861646"/>
            <a:ext cx="981942" cy="51385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4" idx="1"/>
          </p:cNvCxnSpPr>
          <p:nvPr/>
        </p:nvCxnSpPr>
        <p:spPr>
          <a:xfrm>
            <a:off x="6605608" y="694767"/>
            <a:ext cx="2355279" cy="6887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8946724" y="763640"/>
            <a:ext cx="165579" cy="986173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41403" y="3616018"/>
            <a:ext cx="2096459" cy="110967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2143934" y="1085739"/>
            <a:ext cx="7919069" cy="5267973"/>
            <a:chOff x="2201126" y="983288"/>
            <a:chExt cx="7919069" cy="5267973"/>
          </a:xfrm>
        </p:grpSpPr>
        <p:pic>
          <p:nvPicPr>
            <p:cNvPr id="22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01126" y="2618026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49410" y="1360478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Image result for toilet man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12984" y="983288"/>
              <a:ext cx="224661" cy="317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2171" y="1170555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Image result for toilet man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5972" y="4579130"/>
              <a:ext cx="1182572" cy="1672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Image result for toilet man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375" y="2857558"/>
              <a:ext cx="710602" cy="1004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308" y="4270444"/>
              <a:ext cx="722225" cy="1332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468" y="2643373"/>
              <a:ext cx="272225" cy="502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97" y="1281290"/>
              <a:ext cx="301798" cy="55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509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32125" y="6423876"/>
            <a:ext cx="1496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 smtClean="0"/>
          </a:p>
          <a:p>
            <a:r>
              <a:rPr lang="en-GB" sz="1400" dirty="0"/>
              <a:t>a</a:t>
            </a:r>
            <a:r>
              <a:rPr lang="en-GB" sz="1400" dirty="0" smtClean="0"/>
              <a:t>nd </a:t>
            </a:r>
            <a:r>
              <a:rPr lang="en-GB" sz="1400" dirty="0" err="1" smtClean="0"/>
              <a:t>Sxc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83760" y="296661"/>
            <a:ext cx="11155625" cy="6057051"/>
            <a:chOff x="383760" y="296661"/>
            <a:chExt cx="11155625" cy="60570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80" t="20257" r="32734" b="45384"/>
            <a:stretch/>
          </p:blipFill>
          <p:spPr>
            <a:xfrm flipH="1">
              <a:off x="2848708" y="2285998"/>
              <a:ext cx="3350242" cy="3641991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383760" y="296661"/>
              <a:ext cx="11155625" cy="6057051"/>
              <a:chOff x="383760" y="296661"/>
              <a:chExt cx="11155625" cy="605705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80" t="20257" r="32734" b="45384"/>
              <a:stretch/>
            </p:blipFill>
            <p:spPr>
              <a:xfrm>
                <a:off x="6362398" y="1085739"/>
                <a:ext cx="3279773" cy="3184705"/>
              </a:xfrm>
              <a:prstGeom prst="rect">
                <a:avLst/>
              </a:prstGeom>
            </p:spPr>
          </p:pic>
          <p:grpSp>
            <p:nvGrpSpPr>
              <p:cNvPr id="16" name="Group 15"/>
              <p:cNvGrpSpPr/>
              <p:nvPr/>
            </p:nvGrpSpPr>
            <p:grpSpPr>
              <a:xfrm>
                <a:off x="383760" y="296661"/>
                <a:ext cx="11155625" cy="6057051"/>
                <a:chOff x="383760" y="296661"/>
                <a:chExt cx="11155625" cy="6057051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8002284" y="4030618"/>
                  <a:ext cx="2200997" cy="2137198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383760" y="1375501"/>
                  <a:ext cx="1875354" cy="1820995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 flipH="1">
                  <a:off x="10203281" y="861646"/>
                  <a:ext cx="1336104" cy="1297375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4042909" y="441542"/>
                  <a:ext cx="961839" cy="933959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3314696" y="1043353"/>
                  <a:ext cx="961839" cy="933959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5784046" y="441541"/>
                  <a:ext cx="961839" cy="933959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880" t="20257" r="32734" b="45384"/>
                <a:stretch/>
              </p:blipFill>
              <p:spPr>
                <a:xfrm>
                  <a:off x="8960887" y="296661"/>
                  <a:ext cx="961839" cy="933959"/>
                </a:xfrm>
                <a:prstGeom prst="rect">
                  <a:avLst/>
                </a:prstGeom>
              </p:spPr>
            </p:pic>
            <p:cxnSp>
              <p:nvCxnSpPr>
                <p:cNvPr id="3" name="Straight Connector 2"/>
                <p:cNvCxnSpPr/>
                <p:nvPr/>
              </p:nvCxnSpPr>
              <p:spPr>
                <a:xfrm>
                  <a:off x="2115671" y="2285998"/>
                  <a:ext cx="1362635" cy="654426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>
                  <a:stCxn id="12" idx="1"/>
                </p:cNvCxnSpPr>
                <p:nvPr/>
              </p:nvCxnSpPr>
              <p:spPr>
                <a:xfrm flipH="1">
                  <a:off x="1957047" y="1510333"/>
                  <a:ext cx="1357649" cy="320416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9636074" y="1500699"/>
                  <a:ext cx="661517" cy="2674801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4902330" y="903407"/>
                  <a:ext cx="2124110" cy="1073905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605608" y="861646"/>
                  <a:ext cx="981942" cy="513854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>
                  <a:endCxn id="14" idx="1"/>
                </p:cNvCxnSpPr>
                <p:nvPr/>
              </p:nvCxnSpPr>
              <p:spPr>
                <a:xfrm>
                  <a:off x="6605608" y="694767"/>
                  <a:ext cx="2355279" cy="68874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8946724" y="763640"/>
                  <a:ext cx="165579" cy="986173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6041403" y="3616018"/>
                  <a:ext cx="2096459" cy="1109675"/>
                </a:xfrm>
                <a:prstGeom prst="line">
                  <a:avLst/>
                </a:prstGeom>
                <a:ln w="508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Group 20"/>
                <p:cNvGrpSpPr/>
                <p:nvPr/>
              </p:nvGrpSpPr>
              <p:grpSpPr>
                <a:xfrm>
                  <a:off x="2143934" y="1085739"/>
                  <a:ext cx="7919069" cy="5267973"/>
                  <a:chOff x="2201126" y="983288"/>
                  <a:chExt cx="7919069" cy="5267973"/>
                </a:xfrm>
              </p:grpSpPr>
              <p:pic>
                <p:nvPicPr>
                  <p:cNvPr id="22" name="Picture 4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2201126" y="2618026"/>
                    <a:ext cx="327125" cy="46254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3" name="Picture 4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3949410" y="1360478"/>
                    <a:ext cx="327125" cy="46254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5" name="Picture 4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4612984" y="983288"/>
                    <a:ext cx="224661" cy="31766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7" name="Picture 4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9642171" y="1170555"/>
                    <a:ext cx="327125" cy="46254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8" name="Picture 6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05972" y="4579130"/>
                    <a:ext cx="1182572" cy="167213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9" name="Picture 6" descr="Image result for toilet man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287375" y="2857558"/>
                    <a:ext cx="710602" cy="10047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0" name="Picture 8" descr="Image result for toilet woman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03308" y="4270444"/>
                    <a:ext cx="722225" cy="133286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2" name="Picture 8" descr="Image result for toilet woman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00468" y="2643373"/>
                    <a:ext cx="272225" cy="50239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4" name="Picture 8" descr="Image result for toilet woman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818397" y="1281290"/>
                    <a:ext cx="301798" cy="55696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</p:grpSp>
      <p:grpSp>
        <p:nvGrpSpPr>
          <p:cNvPr id="36" name="Group 35"/>
          <p:cNvGrpSpPr/>
          <p:nvPr/>
        </p:nvGrpSpPr>
        <p:grpSpPr>
          <a:xfrm>
            <a:off x="326634" y="20223"/>
            <a:ext cx="11744631" cy="6455986"/>
            <a:chOff x="301031" y="174647"/>
            <a:chExt cx="11744631" cy="6455986"/>
          </a:xfrm>
        </p:grpSpPr>
        <p:pic>
          <p:nvPicPr>
            <p:cNvPr id="37" name="Picture 2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8" t="55441" r="44875" b="6972"/>
            <a:stretch/>
          </p:blipFill>
          <p:spPr bwMode="auto">
            <a:xfrm>
              <a:off x="2699866" y="2752106"/>
              <a:ext cx="3769751" cy="2734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8" t="55441" r="44875" b="6972"/>
            <a:stretch/>
          </p:blipFill>
          <p:spPr bwMode="auto">
            <a:xfrm>
              <a:off x="6427865" y="1427391"/>
              <a:ext cx="3635138" cy="2636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7697826" y="3756778"/>
              <a:ext cx="3173507" cy="265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 rot="5400000">
              <a:off x="10006146" y="548031"/>
              <a:ext cx="2221504" cy="1857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324779" y="1030500"/>
              <a:ext cx="1975243" cy="1651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3046552" y="781937"/>
              <a:ext cx="1184806" cy="990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4054863" y="441541"/>
              <a:ext cx="891964" cy="745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5775327" y="174647"/>
              <a:ext cx="1357730" cy="1135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Black trees silhouette on white background Premium Vector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4" t="7029" r="43673" b="48468"/>
            <a:stretch/>
          </p:blipFill>
          <p:spPr bwMode="auto">
            <a:xfrm>
              <a:off x="8926823" y="291828"/>
              <a:ext cx="1046157" cy="8747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Skeleton of fish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746743">
              <a:off x="301031" y="5993514"/>
              <a:ext cx="911080" cy="637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632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3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Roles and responsibilities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Responsibilities for both senior staff and practitioners</a:t>
            </a:r>
          </a:p>
          <a:p>
            <a:r>
              <a:rPr lang="en-GB" dirty="0" smtClean="0"/>
              <a:t>If it’s a new area for your organisation – be explicit</a:t>
            </a:r>
          </a:p>
          <a:p>
            <a:r>
              <a:rPr lang="en-GB" dirty="0" smtClean="0"/>
              <a:t>Ensure resourcing &amp; development/training is included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524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Roles and responsibilities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Library </a:t>
            </a:r>
            <a:r>
              <a:rPr lang="en-GB" dirty="0"/>
              <a:t>Syndicate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University </a:t>
            </a:r>
            <a:r>
              <a:rPr lang="en-GB" dirty="0"/>
              <a:t>Librarian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Senior </a:t>
            </a:r>
            <a:r>
              <a:rPr lang="en-GB" dirty="0"/>
              <a:t>Leadership Team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Senior </a:t>
            </a:r>
            <a:r>
              <a:rPr lang="en-GB" dirty="0"/>
              <a:t>Management Group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Chief </a:t>
            </a:r>
            <a:r>
              <a:rPr lang="en-GB" dirty="0"/>
              <a:t>Operating Officer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Deputy </a:t>
            </a:r>
            <a:r>
              <a:rPr lang="en-GB" dirty="0"/>
              <a:t>Director, Digital Initiatives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Deputy </a:t>
            </a:r>
            <a:r>
              <a:rPr lang="en-GB" dirty="0"/>
              <a:t>Director, Research Collections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Director</a:t>
            </a:r>
            <a:r>
              <a:rPr lang="en-GB" dirty="0"/>
              <a:t>, Digital Transformation Programme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CUL </a:t>
            </a:r>
            <a:r>
              <a:rPr lang="en-GB" dirty="0"/>
              <a:t>officers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CUL officers, line managers and managers of teams are responsible for: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Digital </a:t>
            </a:r>
            <a:r>
              <a:rPr lang="en-GB" dirty="0"/>
              <a:t>Initiatives and Strategy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CUL </a:t>
            </a:r>
            <a:r>
              <a:rPr lang="en-GB" dirty="0"/>
              <a:t>staff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Donors </a:t>
            </a:r>
            <a:r>
              <a:rPr lang="en-GB" dirty="0"/>
              <a:t>and </a:t>
            </a:r>
            <a:r>
              <a:rPr lang="en-GB" dirty="0" smtClean="0"/>
              <a:t>researchers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345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Records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47147" cy="4351338"/>
          </a:xfrm>
        </p:spPr>
        <p:txBody>
          <a:bodyPr>
            <a:normAutofit/>
          </a:bodyPr>
          <a:lstStyle/>
          <a:p>
            <a:r>
              <a:rPr lang="en-GB" dirty="0"/>
              <a:t>Policy Document </a:t>
            </a:r>
            <a:r>
              <a:rPr lang="en-GB" dirty="0" smtClean="0"/>
              <a:t>Number </a:t>
            </a:r>
            <a:endParaRPr lang="en-US" dirty="0"/>
          </a:p>
          <a:p>
            <a:r>
              <a:rPr lang="en-GB" dirty="0"/>
              <a:t>Records Management File </a:t>
            </a:r>
            <a:r>
              <a:rPr lang="en-GB" dirty="0" smtClean="0"/>
              <a:t>Number</a:t>
            </a:r>
          </a:p>
          <a:p>
            <a:r>
              <a:rPr lang="en-GB" dirty="0" smtClean="0"/>
              <a:t>Filename</a:t>
            </a:r>
            <a:endParaRPr lang="en-US" dirty="0"/>
          </a:p>
          <a:p>
            <a:r>
              <a:rPr lang="en-GB" dirty="0" smtClean="0"/>
              <a:t>Location </a:t>
            </a:r>
            <a:r>
              <a:rPr lang="en-GB" i="1" dirty="0"/>
              <a:t>[DOI/URI]</a:t>
            </a:r>
            <a:endParaRPr lang="en-US" dirty="0"/>
          </a:p>
          <a:p>
            <a:endParaRPr lang="en-US" dirty="0"/>
          </a:p>
          <a:p>
            <a:r>
              <a:rPr lang="en-GB" dirty="0" smtClean="0"/>
              <a:t>Version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73252" y="1825625"/>
            <a:ext cx="424714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EDRMS</a:t>
            </a:r>
          </a:p>
          <a:p>
            <a:r>
              <a:rPr lang="en-GB" dirty="0" smtClean="0"/>
              <a:t>Retain versions</a:t>
            </a:r>
          </a:p>
          <a:p>
            <a:r>
              <a:rPr lang="en-GB" dirty="0" smtClean="0"/>
              <a:t>Keep published and word doc versions</a:t>
            </a:r>
          </a:p>
          <a:p>
            <a:r>
              <a:rPr lang="en-GB" dirty="0" smtClean="0"/>
              <a:t>Retain other documentation </a:t>
            </a:r>
            <a:r>
              <a:rPr lang="en-GB" smtClean="0"/>
              <a:t>(spreadsheets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79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268F26C6DF2141B1DFA17735D4B867" ma:contentTypeVersion="6" ma:contentTypeDescription="Create a new document." ma:contentTypeScope="" ma:versionID="24dd3b45b598e5c5c4b82c995b666426">
  <xsd:schema xmlns:xsd="http://www.w3.org/2001/XMLSchema" xmlns:xs="http://www.w3.org/2001/XMLSchema" xmlns:p="http://schemas.microsoft.com/office/2006/metadata/properties" xmlns:ns2="03074f03-e4d7-49ec-bd73-7dfd6973bda5" xmlns:ns3="http://schemas.microsoft.com/sharepoint/v3/fields" targetNamespace="http://schemas.microsoft.com/office/2006/metadata/properties" ma:root="true" ma:fieldsID="f2bf10b84489d08ccabf58e1f76731ef" ns2:_="" ns3:_="">
    <xsd:import namespace="03074f03-e4d7-49ec-bd73-7dfd6973bda5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Topic" minOccurs="0"/>
                <xsd:element ref="ns2:Function" minOccurs="0"/>
                <xsd:element ref="ns3:_Version" minOccurs="0"/>
                <xsd:element ref="ns3:_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074f03-e4d7-49ec-bd73-7dfd6973bda5" elementFormDefault="qualified">
    <xsd:import namespace="http://schemas.microsoft.com/office/2006/documentManagement/types"/>
    <xsd:import namespace="http://schemas.microsoft.com/office/infopath/2007/PartnerControls"/>
    <xsd:element name="Topic" ma:index="2" nillable="true" ma:displayName="Function" ma:default="Policy and Procedures" ma:description="Overall topic of the document" ma:format="Dropdown" ma:internalName="Topic">
      <xsd:simpleType>
        <xsd:restriction base="dms:Choice">
          <xsd:enumeration value="Policy and Procedures"/>
          <xsd:enumeration value="Admin"/>
          <xsd:enumeration value="External Engagement"/>
          <xsd:enumeration value="Survey"/>
          <xsd:enumeration value="Technical"/>
          <xsd:enumeration value="Training"/>
          <xsd:enumeration value="Internal Engagement"/>
          <xsd:enumeration value="Strategy"/>
          <xsd:enumeration value="Funder Relations"/>
        </xsd:restriction>
      </xsd:simpleType>
    </xsd:element>
    <xsd:element name="Function" ma:index="3" nillable="true" ma:displayName="Record Type" ma:default="Agenda" ma:description="The underlying function of the document" ma:format="Dropdown" ma:internalName="Function">
      <xsd:simpleType>
        <xsd:restriction base="dms:Choice">
          <xsd:enumeration value="Agenda"/>
          <xsd:enumeration value="Data"/>
          <xsd:enumeration value="Guidelines"/>
          <xsd:enumeration value="Minutes"/>
          <xsd:enumeration value="Model"/>
          <xsd:enumeration value="Notes"/>
          <xsd:enumeration value="Paper"/>
          <xsd:enumeration value="Plan"/>
          <xsd:enumeration value="Poster"/>
          <xsd:enumeration value="Presentation"/>
          <xsd:enumeration value="Report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4" nillable="true" ma:displayName="Version" ma:internalName="_Version">
      <xsd:simpleType>
        <xsd:restriction base="dms:Text"/>
      </xsd:simpleType>
    </xsd:element>
    <xsd:element name="_Status" ma:index="5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 xmlns="03074f03-e4d7-49ec-bd73-7dfd6973bda5">External Engagement</Topic>
    <_Version xmlns="http://schemas.microsoft.com/sharepoint/v3/fields" xsi:nil="true"/>
    <Function xmlns="03074f03-e4d7-49ec-bd73-7dfd6973bda5">Presentation</Function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33095A05-A9F9-485F-A094-C9AB00952A7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5BBDC1-528C-4901-AC46-EDCC49AE99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074f03-e4d7-49ec-bd73-7dfd6973bda5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44C15F-91B4-4D59-A376-2E883E07430E}">
  <ds:schemaRefs>
    <ds:schemaRef ds:uri="http://schemas.microsoft.com/sharepoint/v3/fields"/>
    <ds:schemaRef ds:uri="http://schemas.microsoft.com/office/infopath/2007/PartnerControls"/>
    <ds:schemaRef ds:uri="http://schemas.microsoft.com/office/2006/documentManagement/types"/>
    <ds:schemaRef ds:uri="03074f03-e4d7-49ec-bd73-7dfd6973bda5"/>
    <ds:schemaRef ds:uri="http://purl.org/dc/elements/1.1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8717</TotalTime>
  <Words>211</Words>
  <Application>Microsoft Office PowerPoint</Application>
  <PresentationFormat>Widescreen</PresentationFormat>
  <Paragraphs>51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Part 6 Governance</vt:lpstr>
      <vt:lpstr>PowerPoint Presentation</vt:lpstr>
      <vt:lpstr>PowerPoint Presentation</vt:lpstr>
      <vt:lpstr>Roles and responsibilities</vt:lpstr>
      <vt:lpstr>Roles and responsibilities</vt:lpstr>
      <vt:lpstr>Records management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Devising Your Digital Preservation Policy Learning from</dc:title>
  <dc:creator>Edith Halvarsson</dc:creator>
  <cp:lastModifiedBy>Edith Halvarsson</cp:lastModifiedBy>
  <cp:revision>172</cp:revision>
  <dcterms:created xsi:type="dcterms:W3CDTF">2018-11-01T12:42:23Z</dcterms:created>
  <dcterms:modified xsi:type="dcterms:W3CDTF">2018-12-05T12:50:08Z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0x01010039268F26C6DF2141B1DFA17735D4B867</vt:lpwstr>
  </property>
</Properties>
</file>